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1"/>
  </p:sldMasterIdLst>
  <p:notesMasterIdLst>
    <p:notesMasterId r:id="rId12"/>
  </p:notesMasterIdLst>
  <p:handoutMasterIdLst>
    <p:handoutMasterId r:id="rId13"/>
  </p:handoutMasterIdLst>
  <p:sldIdLst>
    <p:sldId id="743" r:id="rId2"/>
    <p:sldId id="729" r:id="rId3"/>
    <p:sldId id="745" r:id="rId4"/>
    <p:sldId id="744" r:id="rId5"/>
    <p:sldId id="741" r:id="rId6"/>
    <p:sldId id="742" r:id="rId7"/>
    <p:sldId id="730" r:id="rId8"/>
    <p:sldId id="709" r:id="rId9"/>
    <p:sldId id="740" r:id="rId10"/>
    <p:sldId id="761" r:id="rId11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Grant Nakata" initials="GN" lastIdx="2" clrIdx="1">
    <p:extLst/>
  </p:cmAuthor>
  <p:cmAuthor id="3" name="Jared Erwin" initials="JE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B91"/>
    <a:srgbClr val="CCFFCC"/>
    <a:srgbClr val="FF0000"/>
    <a:srgbClr val="008000"/>
    <a:srgbClr val="FA5B36"/>
    <a:srgbClr val="000000"/>
    <a:srgbClr val="339933"/>
    <a:srgbClr val="CB460F"/>
    <a:srgbClr val="EA903A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5" autoAdjust="0"/>
    <p:restoredTop sz="96064" autoAdjust="0"/>
  </p:normalViewPr>
  <p:slideViewPr>
    <p:cSldViewPr snapToGrid="0" snapToObjects="1">
      <p:cViewPr>
        <p:scale>
          <a:sx n="114" d="100"/>
          <a:sy n="114" d="100"/>
        </p:scale>
        <p:origin x="760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2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672" y="84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expectations for the session.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r>
              <a:rPr lang="en-US" baseline="0" dirty="0" smtClean="0"/>
              <a:t> – </a:t>
            </a:r>
            <a:r>
              <a:rPr lang="en-US" baseline="0" smtClean="0"/>
              <a:t>GAC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5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  <a:r>
              <a:rPr lang="en-US" baseline="0" dirty="0" smtClean="0"/>
              <a:t> – GAC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Materials added by Jose/</a:t>
            </a:r>
            <a:r>
              <a:rPr lang="en-US" dirty="0" err="1" smtClean="0"/>
              <a:t>Rafa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76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Materials added</a:t>
            </a:r>
            <a:r>
              <a:rPr lang="en-US" baseline="0" dirty="0" smtClean="0"/>
              <a:t> by Jose/</a:t>
            </a:r>
            <a:r>
              <a:rPr lang="en-US" baseline="0" dirty="0" err="1" smtClean="0"/>
              <a:t>Rafa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steps leading up to discussion in San Juan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1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97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Presented by GAC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401126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098976" y="6653628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49163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10230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33326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42550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58938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5917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27871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05769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1644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35437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47050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9603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095562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18143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024040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093030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23137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2650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32112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920853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32112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213455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1932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779087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526487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986489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665289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58697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910185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608985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262656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186986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15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4263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86709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380300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36988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662078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458293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984516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574160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952841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20429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821046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39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678940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770429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9A3C08-6729-774B-87C1-807981A6C2F7}" type="datetimeFigureOut">
              <a:rPr lang="en-US" smtClean="0"/>
              <a:t>3/14/18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3EA4BC-5B05-0246-B128-695753B4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5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3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626010" y="3532209"/>
            <a:ext cx="4434840" cy="27432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99" y="3533846"/>
            <a:ext cx="4434840" cy="27432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301" y="689693"/>
            <a:ext cx="4434840" cy="2743200"/>
          </a:xfrm>
          <a:prstGeom prst="rect">
            <a:avLst/>
          </a:prstGeom>
          <a:solidFill>
            <a:srgbClr val="FFFF00">
              <a:alpha val="25000"/>
            </a:srgbClr>
          </a:solidFill>
          <a:ln w="25400">
            <a:solidFill>
              <a:srgbClr val="FFFF00">
                <a:alpha val="25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6010" y="675009"/>
            <a:ext cx="4434840" cy="27432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48" y="649608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457200" rtl="0" eaLnBrk="1" latinLnBrk="0" hangingPunct="1"/>
            <a:r>
              <a:rPr lang="en-US" altLang="zh-TW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Key Overview</a:t>
            </a:r>
            <a:endParaRPr lang="en-US" sz="1600" b="1" kern="1200" dirty="0">
              <a:solidFill>
                <a:schemeClr val="tx1"/>
              </a:solidFill>
              <a:latin typeface="Source Sans Pro"/>
              <a:ea typeface="+mn-ea"/>
              <a:cs typeface="Source Sans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96847" y="649608"/>
            <a:ext cx="1737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Weekly Activity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3790" y="3515277"/>
            <a:ext cx="3484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Current Issues / Actions Required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78998" y="3515277"/>
            <a:ext cx="1352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What’s Next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98976" y="6613333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9386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99" y="3296327"/>
            <a:ext cx="8968882" cy="290541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301" y="678937"/>
            <a:ext cx="8968880" cy="2510601"/>
          </a:xfrm>
          <a:prstGeom prst="rect">
            <a:avLst/>
          </a:prstGeom>
          <a:solidFill>
            <a:srgbClr val="339933">
              <a:alpha val="25000"/>
            </a:srgbClr>
          </a:solidFill>
          <a:ln w="25400">
            <a:solidFill>
              <a:srgbClr val="339933">
                <a:alpha val="25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48" y="658077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457200" rtl="0" eaLnBrk="1" latinLnBrk="0" hangingPunct="1"/>
            <a:r>
              <a:rPr lang="en-US" altLang="zh-TW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Key Overview</a:t>
            </a:r>
            <a:endParaRPr lang="en-US" sz="1600" b="1" kern="1200" dirty="0">
              <a:solidFill>
                <a:schemeClr val="tx1"/>
              </a:solidFill>
              <a:latin typeface="Source Sans Pro"/>
              <a:ea typeface="+mn-ea"/>
              <a:cs typeface="Source Sans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8301" y="3285687"/>
            <a:ext cx="1737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Weekly Activity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55660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963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theme" Target="../theme/theme1.xml"/><Relationship Id="rId53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7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  <p:sldLayoutId id="2147483804" r:id="rId42"/>
    <p:sldLayoutId id="2147483805" r:id="rId43"/>
    <p:sldLayoutId id="2147483806" r:id="rId44"/>
    <p:sldLayoutId id="2147483807" r:id="rId45"/>
    <p:sldLayoutId id="2147483808" r:id="rId46"/>
    <p:sldLayoutId id="2147483809" r:id="rId47"/>
    <p:sldLayoutId id="2147483810" r:id="rId48"/>
    <p:sldLayoutId id="2147483811" r:id="rId49"/>
    <p:sldLayoutId id="2147483812" r:id="rId50"/>
    <p:sldLayoutId id="2147483813" r:id="rId51"/>
  </p:sldLayoutIdLst>
  <p:hf sldNum="0" hd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B92B79-4FAB-4B36-8250-6AD198EB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63" y="762000"/>
            <a:ext cx="6381750" cy="2533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>
                <a:ea typeface="+mj-ea"/>
              </a:rPr>
              <a:t>Insert title here</a:t>
            </a:r>
            <a:br>
              <a:rPr>
                <a:ea typeface="+mj-ea"/>
              </a:rPr>
            </a:br>
            <a:r>
              <a:rPr>
                <a:ea typeface="+mj-ea"/>
              </a:rPr>
              <a:t>(75 characters maximum)</a:t>
            </a:r>
            <a:endParaRPr dirty="0">
              <a:ea typeface="+mj-ea"/>
            </a:endParaRPr>
          </a:p>
        </p:txBody>
      </p:sp>
      <p:sp>
        <p:nvSpPr>
          <p:cNvPr id="52226" name="Text Placeholder 2">
            <a:extLst>
              <a:ext uri="{FF2B5EF4-FFF2-40B4-BE49-F238E27FC236}">
                <a16:creationId xmlns="" xmlns:a16="http://schemas.microsoft.com/office/drawing/2014/main" id="{D2B5AEA0-C900-414F-AFDA-055BD715C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070100" y="4594225"/>
            <a:ext cx="6383338" cy="71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Name of Presenter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D2563E-65DE-4B01-A8FC-FB4623634F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70100" y="5302250"/>
            <a:ext cx="6383338" cy="2730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/>
              <a:t>Event Name</a:t>
            </a:r>
            <a:endParaRPr lang="en-US" dirty="0"/>
          </a:p>
        </p:txBody>
      </p:sp>
      <p:sp>
        <p:nvSpPr>
          <p:cNvPr id="52228" name="Text Placeholder 4">
            <a:extLst>
              <a:ext uri="{FF2B5EF4-FFF2-40B4-BE49-F238E27FC236}">
                <a16:creationId xmlns="" xmlns:a16="http://schemas.microsoft.com/office/drawing/2014/main" id="{36A33481-7F0D-4B2B-A028-7F25FEF790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auto">
          <a:xfrm>
            <a:off x="2070100" y="5584825"/>
            <a:ext cx="6383338" cy="40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DD Month 2017</a:t>
            </a:r>
          </a:p>
        </p:txBody>
      </p:sp>
      <p:sp>
        <p:nvSpPr>
          <p:cNvPr id="52229" name="Text Placeholder 5">
            <a:extLst>
              <a:ext uri="{FF2B5EF4-FFF2-40B4-BE49-F238E27FC236}">
                <a16:creationId xmlns="" xmlns:a16="http://schemas.microsoft.com/office/drawing/2014/main" id="{E854A45C-B63F-4D0F-9194-52862F9B8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auto">
          <a:xfrm>
            <a:off x="2070100" y="3652838"/>
            <a:ext cx="6383338" cy="71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Insert subtitle here (75 characters maximum)</a:t>
            </a:r>
          </a:p>
        </p:txBody>
      </p:sp>
      <p:pic>
        <p:nvPicPr>
          <p:cNvPr id="52230" name="Picture 6">
            <a:extLst>
              <a:ext uri="{FF2B5EF4-FFF2-40B4-BE49-F238E27FC236}">
                <a16:creationId xmlns="" xmlns:a16="http://schemas.microsoft.com/office/drawing/2014/main" id="{F111965E-2B95-4D1A-A0B0-0FF0F3143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7">
            <a:extLst>
              <a:ext uri="{FF2B5EF4-FFF2-40B4-BE49-F238E27FC236}">
                <a16:creationId xmlns="" xmlns:a16="http://schemas.microsoft.com/office/drawing/2014/main" id="{3EAA0F4E-2A7E-4953-9F78-694DE376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87850"/>
            <a:ext cx="9144000" cy="1661993"/>
          </a:xfrm>
          <a:prstGeom prst="rect">
            <a:avLst/>
          </a:prstGeom>
          <a:solidFill>
            <a:srgbClr val="9C240F"/>
          </a:solidFill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Policy Development Support </a:t>
            </a:r>
          </a:p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Briefing to ICANN’s Board</a:t>
            </a:r>
          </a:p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rPr>
              <a:t>@ ICANN60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3319" y="9195"/>
            <a:ext cx="3460681" cy="2065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602" y="1604662"/>
            <a:ext cx="6400278" cy="16004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High Level </a:t>
            </a:r>
            <a:r>
              <a:rPr lang="en-US" sz="2800" dirty="0" smtClean="0">
                <a:solidFill>
                  <a:schemeClr val="bg1"/>
                </a:solidFill>
              </a:rPr>
              <a:t>Government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Meeting </a:t>
            </a:r>
            <a:r>
              <a:rPr lang="en-US" sz="2800" dirty="0">
                <a:solidFill>
                  <a:schemeClr val="bg1"/>
                </a:solidFill>
              </a:rPr>
              <a:t>Update and Agenda Discussion</a:t>
            </a:r>
            <a:r>
              <a:rPr lang="en-US" sz="2000" b="1" dirty="0">
                <a:solidFill>
                  <a:schemeClr val="bg1"/>
                </a:solidFill>
                <a:cs typeface="Source Sans Pro"/>
              </a:rPr>
              <a:t/>
            </a:r>
            <a:br>
              <a:rPr lang="en-US" sz="2000" b="1" dirty="0">
                <a:solidFill>
                  <a:schemeClr val="bg1"/>
                </a:solidFill>
                <a:cs typeface="Source Sans Pro"/>
              </a:rPr>
            </a:br>
            <a:endParaRPr lang="en-US" sz="2000" b="1" dirty="0">
              <a:solidFill>
                <a:schemeClr val="bg1"/>
              </a:solidFill>
              <a:cs typeface="Source Sans Pro"/>
            </a:endParaRPr>
          </a:p>
          <a:p>
            <a:r>
              <a:rPr lang="en-US" sz="2800" dirty="0" smtClean="0">
                <a:solidFill>
                  <a:srgbClr val="002060"/>
                </a:solidFill>
                <a:cs typeface="Source Sans Pro"/>
              </a:rPr>
              <a:t>15</a:t>
            </a:r>
            <a:r>
              <a:rPr lang="en-US" sz="2800" dirty="0" smtClean="0">
                <a:solidFill>
                  <a:srgbClr val="002060"/>
                </a:solidFill>
                <a:cs typeface="Source Sans Pro"/>
              </a:rPr>
              <a:t> </a:t>
            </a:r>
            <a:r>
              <a:rPr lang="en-US" sz="2800" dirty="0">
                <a:solidFill>
                  <a:srgbClr val="002060"/>
                </a:solidFill>
                <a:cs typeface="Source Sans Pro"/>
              </a:rPr>
              <a:t>March 2018</a:t>
            </a:r>
          </a:p>
        </p:txBody>
      </p:sp>
    </p:spTree>
    <p:extLst>
      <p:ext uri="{BB962C8B-B14F-4D97-AF65-F5344CB8AC3E}">
        <p14:creationId xmlns:p14="http://schemas.microsoft.com/office/powerpoint/2010/main" val="396271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000" y="1"/>
            <a:ext cx="3937000" cy="23492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1100" y="2133811"/>
            <a:ext cx="20574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Source Sans Pro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797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Goals: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904" y="1218204"/>
            <a:ext cx="8727510" cy="3074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Provide Background on The High Level Government Meeting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Update GAC on Logistical Highlights (Time, Date, Arrangements)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Update GAC on Invitations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Discuss Agenda Development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</a:rPr>
              <a:t>Review Next Steps, To Do’s and Timeline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0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Background – What is the “HLGM”?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904" y="1438508"/>
            <a:ext cx="7520159" cy="3662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Approximately once every two years one of the GAC Members hosts a High Level Government Meeting (HLGM) in conjunction with an ICANN meeting and in addition to the usual GAC meeting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The concept grew out of recommendations made by previous Accountability and Transparency Review Teams (ATRT1 and ATRT2)</a:t>
            </a:r>
          </a:p>
          <a:p>
            <a:endParaRPr lang="en-US" sz="2000" dirty="0"/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Previous HLGM’s have taken place in Toronto (ICANN45), London (ICANN50) and Marrakesh (ICANN55).</a:t>
            </a:r>
          </a:p>
          <a:p>
            <a:endParaRPr lang="en-US" dirty="0" err="1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1444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Background – What is the “HLGM”?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4904" y="981308"/>
            <a:ext cx="8166930" cy="55092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/>
              <a:t>The HLGM provides the opportunity to:</a:t>
            </a:r>
          </a:p>
          <a:p>
            <a:r>
              <a:rPr lang="en-US" dirty="0"/>
              <a:t> </a:t>
            </a:r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Reaffirm the critical role that governments play </a:t>
            </a:r>
            <a:r>
              <a:rPr lang="en-US" sz="1600" dirty="0"/>
              <a:t>in providing advice to the ICANN Board on public-policy issues as it relates to the secure and stable functioning of the Domain Name System</a:t>
            </a:r>
            <a:r>
              <a:rPr lang="en-US" sz="16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Enable all parties to gain a clearer understanding</a:t>
            </a:r>
            <a:r>
              <a:rPr lang="en-US" sz="1600" dirty="0"/>
              <a:t> of the role of governments in ICANN processes, including the GAC</a:t>
            </a:r>
            <a:r>
              <a:rPr lang="en-US" sz="16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Discuss current public policy issues and challenges at very senior level. </a:t>
            </a:r>
            <a:r>
              <a:rPr lang="en-US" sz="1600" dirty="0"/>
              <a:t>These discussions can occur between government and government, as well as between governments and the ICANN leadership group</a:t>
            </a:r>
            <a:r>
              <a:rPr lang="en-US" sz="16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Expose very senior administrative officials and senior elected officials </a:t>
            </a:r>
            <a:r>
              <a:rPr lang="en-US" sz="1600" dirty="0"/>
              <a:t>(Ministers, members of legislative bodies) </a:t>
            </a:r>
            <a:r>
              <a:rPr lang="en-US" sz="1600" b="1" dirty="0"/>
              <a:t>to ICANN</a:t>
            </a:r>
            <a:r>
              <a:rPr lang="en-US" sz="1600" dirty="0"/>
              <a:t>, allowing them to gain a greater understanding of the organization and the issues it deals with. In turn, this may lead to better support for and resourcing of GAC representatives within their home administrations</a:t>
            </a:r>
            <a:r>
              <a:rPr lang="en-US" sz="16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r>
              <a:rPr lang="en-US" sz="1600" b="1" dirty="0"/>
              <a:t>Reach out </a:t>
            </a:r>
            <a:r>
              <a:rPr lang="en-US" sz="1600" dirty="0"/>
              <a:t>to administrations and governments who are not yet, or not currently, represented on the GAC or in other ICANN forums.</a:t>
            </a:r>
          </a:p>
          <a:p>
            <a:endParaRPr lang="en-US" dirty="0" err="1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3342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 Logistical </a:t>
            </a:r>
            <a:r>
              <a:rPr lang="en-US" dirty="0"/>
              <a:t>Highlights </a:t>
            </a:r>
            <a:r>
              <a:rPr lang="en-US" sz="2000" dirty="0"/>
              <a:t>(Time, Date, Arrangements)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31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 Update </a:t>
            </a:r>
            <a:r>
              <a:rPr lang="en-US" dirty="0"/>
              <a:t>GAC on Invitations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9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D766F-ABB4-BC4A-BBCE-8CD195D49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6179"/>
            <a:ext cx="8512422" cy="450663"/>
          </a:xfrm>
        </p:spPr>
        <p:txBody>
          <a:bodyPr/>
          <a:lstStyle/>
          <a:p>
            <a:r>
              <a:rPr lang="en-US" dirty="0" smtClean="0"/>
              <a:t>.  Agenda Development – Road To “0.9”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2924" y="949124"/>
            <a:ext cx="3889094" cy="52322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 smtClean="0">
                <a:cs typeface="Source Sans Pro"/>
              </a:rPr>
              <a:t>Step 1 - Abu Dhabi </a:t>
            </a:r>
          </a:p>
          <a:p>
            <a:pPr algn="ctr"/>
            <a:endParaRPr lang="en-US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s-ES" sz="1600" dirty="0"/>
              <a:t>ICANN </a:t>
            </a:r>
            <a:r>
              <a:rPr lang="es-ES" sz="1600" dirty="0" err="1"/>
              <a:t>after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IANA </a:t>
            </a:r>
            <a:r>
              <a:rPr lang="es-ES" sz="1600" dirty="0" err="1"/>
              <a:t>transition</a:t>
            </a:r>
            <a:r>
              <a:rPr lang="es-ES" sz="1600" dirty="0"/>
              <a:t>: </a:t>
            </a:r>
            <a:r>
              <a:rPr lang="es-ES" sz="1600" dirty="0" err="1"/>
              <a:t>assessment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resulting</a:t>
            </a:r>
            <a:r>
              <a:rPr lang="es-ES" sz="1600" dirty="0"/>
              <a:t> </a:t>
            </a:r>
            <a:r>
              <a:rPr lang="es-ES" sz="1600" dirty="0" err="1" smtClean="0"/>
              <a:t>organization</a:t>
            </a:r>
            <a:r>
              <a:rPr lang="es-ES" sz="1600" dirty="0" smtClean="0"/>
              <a:t> </a:t>
            </a:r>
            <a:r>
              <a:rPr lang="es-ES" sz="1600" dirty="0"/>
              <a:t>and </a:t>
            </a:r>
            <a:r>
              <a:rPr lang="es-ES" sz="1600" dirty="0" err="1"/>
              <a:t>pending</a:t>
            </a:r>
            <a:r>
              <a:rPr lang="es-ES" sz="1600" dirty="0"/>
              <a:t> </a:t>
            </a:r>
            <a:r>
              <a:rPr lang="es-ES" sz="1600" dirty="0" err="1"/>
              <a:t>issues</a:t>
            </a:r>
            <a:r>
              <a:rPr lang="es-ES" sz="1600" dirty="0"/>
              <a:t>. </a:t>
            </a:r>
            <a:endParaRPr lang="es-ES" sz="1600" dirty="0" smtClean="0"/>
          </a:p>
          <a:p>
            <a:pPr marL="285750" indent="-285750">
              <a:buFont typeface="Arial" charset="0"/>
              <a:buChar char="•"/>
            </a:pPr>
            <a:endParaRPr lang="es-ES" sz="1600" dirty="0"/>
          </a:p>
          <a:p>
            <a:pPr marL="285750" indent="-285750">
              <a:buFont typeface="Arial" charset="0"/>
              <a:buChar char="•"/>
            </a:pPr>
            <a:r>
              <a:rPr lang="es-ES" sz="1600" dirty="0" err="1"/>
              <a:t>Stocktaking</a:t>
            </a:r>
            <a:r>
              <a:rPr lang="es-ES" sz="1600" dirty="0"/>
              <a:t> of </a:t>
            </a:r>
            <a:r>
              <a:rPr lang="es-ES" sz="1600" dirty="0" err="1"/>
              <a:t>the</a:t>
            </a:r>
            <a:r>
              <a:rPr lang="es-ES" sz="1600" dirty="0"/>
              <a:t> 2012 new </a:t>
            </a:r>
            <a:r>
              <a:rPr lang="es-ES" sz="1600" dirty="0" err="1"/>
              <a:t>gTLD</a:t>
            </a:r>
            <a:r>
              <a:rPr lang="es-ES" sz="1600" dirty="0"/>
              <a:t> round: </a:t>
            </a:r>
            <a:r>
              <a:rPr lang="es-ES" sz="1600" dirty="0" err="1"/>
              <a:t>expectations</a:t>
            </a:r>
            <a:r>
              <a:rPr lang="es-ES" sz="1600" dirty="0"/>
              <a:t> and </a:t>
            </a:r>
            <a:r>
              <a:rPr lang="es-ES" sz="1600" dirty="0" err="1"/>
              <a:t>outcomes</a:t>
            </a:r>
            <a:r>
              <a:rPr lang="es-ES" sz="1600" dirty="0" smtClean="0"/>
              <a:t>.</a:t>
            </a:r>
          </a:p>
          <a:p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s-ES" sz="1600" dirty="0" smtClean="0"/>
              <a:t>Role </a:t>
            </a:r>
            <a:r>
              <a:rPr lang="es-ES" sz="1600" dirty="0"/>
              <a:t>of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Domain</a:t>
            </a:r>
            <a:r>
              <a:rPr lang="es-ES" sz="1600" dirty="0"/>
              <a:t> </a:t>
            </a:r>
            <a:r>
              <a:rPr lang="es-ES" sz="1600" dirty="0" err="1"/>
              <a:t>Name</a:t>
            </a:r>
            <a:r>
              <a:rPr lang="es-ES" sz="1600" dirty="0"/>
              <a:t> </a:t>
            </a:r>
            <a:r>
              <a:rPr lang="es-ES" sz="1600" dirty="0" err="1"/>
              <a:t>System</a:t>
            </a:r>
            <a:r>
              <a:rPr lang="es-ES" sz="1600" dirty="0"/>
              <a:t> in </a:t>
            </a:r>
            <a:r>
              <a:rPr lang="es-ES" sz="1600" dirty="0" err="1"/>
              <a:t>combatting</a:t>
            </a:r>
            <a:r>
              <a:rPr lang="es-ES" sz="1600" dirty="0"/>
              <a:t> </a:t>
            </a:r>
            <a:r>
              <a:rPr lang="es-ES" sz="1600" dirty="0" err="1"/>
              <a:t>cybercrime</a:t>
            </a:r>
            <a:r>
              <a:rPr lang="es-ES" sz="1600" dirty="0"/>
              <a:t>. </a:t>
            </a:r>
            <a:r>
              <a:rPr lang="es-ES" sz="1600" dirty="0" err="1"/>
              <a:t>Challenges</a:t>
            </a:r>
            <a:r>
              <a:rPr lang="es-ES" sz="1600" dirty="0"/>
              <a:t> </a:t>
            </a:r>
            <a:r>
              <a:rPr lang="es-ES" sz="1600" dirty="0" err="1"/>
              <a:t>for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privacy</a:t>
            </a:r>
            <a:r>
              <a:rPr lang="es-ES" sz="1600" dirty="0"/>
              <a:t> of </a:t>
            </a:r>
            <a:r>
              <a:rPr lang="es-ES" sz="1600" dirty="0" err="1"/>
              <a:t>registrants</a:t>
            </a:r>
            <a:r>
              <a:rPr lang="es-ES" sz="1600" dirty="0"/>
              <a:t>. </a:t>
            </a:r>
            <a:endParaRPr lang="es-ES" sz="1600" dirty="0" smtClean="0"/>
          </a:p>
          <a:p>
            <a:pPr marL="285750" lvl="0" indent="-285750">
              <a:buFont typeface="Arial" charset="0"/>
              <a:buChar char="•"/>
            </a:pPr>
            <a:endParaRPr lang="es-ES" sz="1600" dirty="0"/>
          </a:p>
          <a:p>
            <a:pPr marL="285750" indent="-285750">
              <a:buFont typeface="Arial" charset="0"/>
              <a:buChar char="•"/>
            </a:pPr>
            <a:r>
              <a:rPr lang="es-ES" sz="1600" dirty="0" err="1"/>
              <a:t>Value-added</a:t>
            </a:r>
            <a:r>
              <a:rPr lang="es-ES" sz="1600" dirty="0"/>
              <a:t> of </a:t>
            </a:r>
            <a:r>
              <a:rPr lang="es-ES" sz="1600" dirty="0" err="1"/>
              <a:t>Governments</a:t>
            </a:r>
            <a:r>
              <a:rPr lang="es-ES" sz="1600" dirty="0"/>
              <a:t> and </a:t>
            </a:r>
            <a:r>
              <a:rPr lang="es-ES" sz="1600" dirty="0" err="1"/>
              <a:t>intergovernmental</a:t>
            </a:r>
            <a:r>
              <a:rPr lang="es-ES" sz="1600" dirty="0"/>
              <a:t> </a:t>
            </a:r>
            <a:r>
              <a:rPr lang="es-ES" sz="1600" dirty="0" err="1" smtClean="0"/>
              <a:t>organizations</a:t>
            </a:r>
            <a:r>
              <a:rPr lang="es-ES" sz="1600" dirty="0"/>
              <a:t>´ </a:t>
            </a:r>
            <a:r>
              <a:rPr lang="es-ES" sz="1600" dirty="0" err="1"/>
              <a:t>participation</a:t>
            </a:r>
            <a:r>
              <a:rPr lang="es-ES" sz="1600" dirty="0"/>
              <a:t> in ICANN. </a:t>
            </a:r>
            <a:r>
              <a:rPr lang="es-ES" sz="1600" dirty="0" err="1"/>
              <a:t>Views</a:t>
            </a:r>
            <a:r>
              <a:rPr lang="es-ES" sz="1600" dirty="0"/>
              <a:t> </a:t>
            </a:r>
            <a:r>
              <a:rPr lang="es-ES" sz="1600" dirty="0" err="1"/>
              <a:t>from</a:t>
            </a:r>
            <a:r>
              <a:rPr lang="es-ES" sz="1600" dirty="0"/>
              <a:t> </a:t>
            </a:r>
            <a:r>
              <a:rPr lang="es-ES" sz="1600" dirty="0" err="1"/>
              <a:t>the</a:t>
            </a:r>
            <a:r>
              <a:rPr lang="es-ES" sz="1600" dirty="0"/>
              <a:t> </a:t>
            </a:r>
            <a:r>
              <a:rPr lang="es-ES" sz="1600" dirty="0" err="1"/>
              <a:t>Governments</a:t>
            </a:r>
            <a:r>
              <a:rPr lang="es-ES" sz="1600" dirty="0"/>
              <a:t>´ and </a:t>
            </a:r>
            <a:r>
              <a:rPr lang="es-ES" sz="1600" dirty="0" err="1"/>
              <a:t>ICANN´s</a:t>
            </a:r>
            <a:r>
              <a:rPr lang="es-ES" sz="1600" dirty="0"/>
              <a:t> </a:t>
            </a:r>
            <a:r>
              <a:rPr lang="es-ES" sz="1600" dirty="0" err="1"/>
              <a:t>side</a:t>
            </a:r>
            <a:r>
              <a:rPr lang="es-ES" sz="1600" dirty="0"/>
              <a:t>.   </a:t>
            </a:r>
            <a:endParaRPr lang="en-US" sz="1600" dirty="0"/>
          </a:p>
          <a:p>
            <a:pPr marL="285750" lvl="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s-ES" sz="1600" dirty="0"/>
              <a:t>DNS </a:t>
            </a:r>
            <a:r>
              <a:rPr lang="es-ES" sz="1600" dirty="0" err="1"/>
              <a:t>evolution</a:t>
            </a:r>
            <a:r>
              <a:rPr lang="es-ES" sz="1600" dirty="0"/>
              <a:t> in </a:t>
            </a:r>
            <a:r>
              <a:rPr lang="es-ES" sz="1600" dirty="0" err="1"/>
              <a:t>the</a:t>
            </a:r>
            <a:r>
              <a:rPr lang="es-ES" sz="1600" dirty="0"/>
              <a:t> light of </a:t>
            </a:r>
            <a:r>
              <a:rPr lang="es-ES" sz="1600" dirty="0" err="1"/>
              <a:t>cybersecurity</a:t>
            </a:r>
            <a:r>
              <a:rPr lang="es-ES" sz="1600" dirty="0"/>
              <a:t>, </a:t>
            </a:r>
            <a:r>
              <a:rPr lang="es-ES" sz="1600" dirty="0" err="1"/>
              <a:t>blockchain</a:t>
            </a:r>
            <a:r>
              <a:rPr lang="es-ES" sz="1600" dirty="0"/>
              <a:t> </a:t>
            </a:r>
            <a:r>
              <a:rPr lang="es-ES" sz="1600" dirty="0" err="1"/>
              <a:t>technologies</a:t>
            </a:r>
            <a:r>
              <a:rPr lang="es-ES" sz="1600" dirty="0"/>
              <a:t> and Internet of </a:t>
            </a:r>
            <a:r>
              <a:rPr lang="es-ES" sz="1600" dirty="0" err="1"/>
              <a:t>Things</a:t>
            </a:r>
            <a:r>
              <a:rPr lang="es-ES" sz="1600" dirty="0" smtClean="0"/>
              <a:t>.</a:t>
            </a:r>
            <a:endParaRPr lang="en-US" dirty="0" err="1" smtClean="0">
              <a:cs typeface="Source Sans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1115" y="1105241"/>
            <a:ext cx="3854371" cy="28007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 smtClean="0">
                <a:cs typeface="Source Sans Pro"/>
              </a:rPr>
              <a:t>Step 2 - “Pillars” Version</a:t>
            </a:r>
          </a:p>
          <a:p>
            <a:pPr algn="ctr"/>
            <a:endParaRPr lang="en-US" dirty="0" smtClean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sz="1600" dirty="0"/>
              <a:t>ICANN Post-IANA Stewardship </a:t>
            </a:r>
            <a:r>
              <a:rPr lang="en-GB" sz="1600" dirty="0" smtClean="0"/>
              <a:t>Transition</a:t>
            </a:r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/>
              <a:t>Introduction of new </a:t>
            </a:r>
            <a:r>
              <a:rPr lang="en-GB" sz="1600" dirty="0" err="1"/>
              <a:t>gTLDs</a:t>
            </a:r>
            <a:r>
              <a:rPr lang="en-GB" sz="1600" dirty="0"/>
              <a:t> </a:t>
            </a:r>
            <a:endParaRPr lang="en-GB" sz="1600" dirty="0" smtClean="0"/>
          </a:p>
          <a:p>
            <a:pPr marL="285750" indent="-285750">
              <a:buFont typeface="Arial" charset="0"/>
              <a:buChar char="•"/>
            </a:pPr>
            <a:endParaRPr lang="en-GB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/>
              <a:t>Cybercrime and Privacy</a:t>
            </a:r>
            <a:r>
              <a:rPr lang="en-US" sz="1600" dirty="0"/>
              <a:t> </a:t>
            </a: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GB" sz="1600" dirty="0"/>
              <a:t>The Future of the Internet</a:t>
            </a:r>
            <a:r>
              <a:rPr lang="en-US" sz="1600" dirty="0"/>
              <a:t> </a:t>
            </a:r>
            <a:r>
              <a:rPr lang="en-GB" sz="1600" dirty="0" smtClean="0"/>
              <a:t> </a:t>
            </a:r>
            <a:endParaRPr lang="en-US" sz="1600" dirty="0">
              <a:cs typeface="Source Sans Pro"/>
            </a:endParaRPr>
          </a:p>
          <a:p>
            <a:pPr algn="ctr"/>
            <a:endParaRPr lang="en-US" dirty="0" smtClean="0">
              <a:cs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1115" y="4334206"/>
            <a:ext cx="3854371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 smtClean="0">
                <a:cs typeface="Source Sans Pro"/>
              </a:rPr>
              <a:t>Step 3 - </a:t>
            </a:r>
          </a:p>
          <a:p>
            <a:pPr algn="ctr"/>
            <a:r>
              <a:rPr lang="en-US" i="1" dirty="0" smtClean="0">
                <a:cs typeface="Source Sans Pro"/>
              </a:rPr>
              <a:t>GAC Development of Version “0.9”</a:t>
            </a:r>
          </a:p>
          <a:p>
            <a:pPr algn="ctr"/>
            <a:endParaRPr lang="en-US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cs typeface="Source Sans Pro"/>
              </a:rPr>
              <a:t>GAC Member Discussions in San Juan</a:t>
            </a:r>
          </a:p>
          <a:p>
            <a:endParaRPr lang="en-US" sz="1600" dirty="0" smtClean="0">
              <a:cs typeface="Source Sans Pro"/>
            </a:endParaRPr>
          </a:p>
        </p:txBody>
      </p:sp>
      <p:sp>
        <p:nvSpPr>
          <p:cNvPr id="11" name="Arc 10"/>
          <p:cNvSpPr/>
          <p:nvPr/>
        </p:nvSpPr>
        <p:spPr>
          <a:xfrm>
            <a:off x="4394963" y="3992315"/>
            <a:ext cx="4326674" cy="2007219"/>
          </a:xfrm>
          <a:prstGeom prst="arc">
            <a:avLst>
              <a:gd name="adj1" fmla="val 10466099"/>
              <a:gd name="adj2" fmla="val 10451177"/>
            </a:avLst>
          </a:prstGeom>
          <a:noFill/>
          <a:ln w="412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4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Agenda Considerations – San Juan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4903" y="1494263"/>
            <a:ext cx="760936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cs typeface="Source Sans Pro"/>
              </a:rPr>
              <a:t>Open Discussion/suggestions on Topics or Theme from GAC membership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>
              <a:cs typeface="Source Sans Pro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cs typeface="Source Sans Pro"/>
              </a:rPr>
              <a:t>Understanding of Process for Finalization of Agenda</a:t>
            </a:r>
            <a:endParaRPr lang="en-US" sz="2400" dirty="0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5359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0ED6F-BFA9-C044-AA55-D039C7BF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HLGM Planning – </a:t>
            </a:r>
            <a:r>
              <a:rPr lang="en-US" sz="2400" dirty="0">
                <a:solidFill>
                  <a:srgbClr val="000000"/>
                </a:solidFill>
              </a:rPr>
              <a:t>Next Steps, To Do’s and Timeline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682" y="970156"/>
            <a:ext cx="7541394" cy="5663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>
                <a:cs typeface="Source Sans Pro"/>
              </a:rPr>
              <a:t>Further development of Agenda 0.9  – Completion before ICANN62</a:t>
            </a:r>
          </a:p>
          <a:p>
            <a:pPr marL="800100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sz="2000" dirty="0" smtClean="0">
                <a:cs typeface="Source Sans Pro"/>
              </a:rPr>
              <a:t>Circulate revisions to GAC membership via mail</a:t>
            </a:r>
          </a:p>
          <a:p>
            <a:pPr marL="800100" lvl="1" indent="-342900">
              <a:spcBef>
                <a:spcPts val="600"/>
              </a:spcBef>
              <a:buFont typeface="Courier New" charset="0"/>
              <a:buChar char="o"/>
            </a:pPr>
            <a:r>
              <a:rPr lang="en-US" sz="2000" dirty="0" smtClean="0">
                <a:cs typeface="Source Sans Pro"/>
              </a:rPr>
              <a:t>Confirmed by Host and GAC leadership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>
                <a:cs typeface="Source Sans Pro"/>
              </a:rPr>
              <a:t>Coordination and Support of Invitations By GAC Representatives: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sz="2000" dirty="0" smtClean="0"/>
              <a:t>Confirm delivery of invitations to appropriate parties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sz="2000" dirty="0" smtClean="0"/>
              <a:t>Reach </a:t>
            </a:r>
            <a:r>
              <a:rPr lang="en-US" sz="2000" dirty="0"/>
              <a:t>out to High Level Officials and </a:t>
            </a:r>
            <a:r>
              <a:rPr lang="en-US" sz="2000" dirty="0" smtClean="0"/>
              <a:t>make case for attendance in </a:t>
            </a:r>
            <a:r>
              <a:rPr lang="en-US" sz="2000" dirty="0"/>
              <a:t>Barcelona.</a:t>
            </a:r>
            <a:r>
              <a:rPr lang="en-US" sz="2000" dirty="0" smtClean="0">
                <a:cs typeface="Source Sans Pro"/>
              </a:rPr>
              <a:t> 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sz="2000" dirty="0" smtClean="0">
                <a:cs typeface="Source Sans Pro"/>
              </a:rPr>
              <a:t>Assist with RSVP information (informing organizers asap)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sz="2000" dirty="0" smtClean="0">
                <a:cs typeface="Source Sans Pro"/>
              </a:rPr>
              <a:t>Planning attendance</a:t>
            </a:r>
          </a:p>
          <a:p>
            <a:pPr marL="742950" lvl="1" indent="-285750">
              <a:spcBef>
                <a:spcPts val="600"/>
              </a:spcBef>
              <a:buFont typeface="Courier New" charset="0"/>
              <a:buChar char="o"/>
            </a:pPr>
            <a:r>
              <a:rPr lang="en-US" sz="2000" dirty="0" smtClean="0">
                <a:cs typeface="Source Sans Pro"/>
              </a:rPr>
              <a:t>Coordinate interest in any speaking roles for your official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cs typeface="Source Sans Pro"/>
              </a:rPr>
              <a:t>Start visa arrangements as soon as possible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000" dirty="0" smtClean="0">
                <a:cs typeface="Source Sans Pro"/>
              </a:rPr>
              <a:t>Further Planning Discussions at ICANN62</a:t>
            </a:r>
          </a:p>
          <a:p>
            <a:endParaRPr lang="en-US" dirty="0" smtClean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394473960"/>
      </p:ext>
    </p:extLst>
  </p:cSld>
  <p:clrMapOvr>
    <a:masterClrMapping/>
  </p:clrMapOvr>
</p:sld>
</file>

<file path=ppt/theme/theme1.xml><?xml version="1.0" encoding="utf-8"?>
<a:theme xmlns:a="http://schemas.openxmlformats.org/drawingml/2006/main" name="1_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25648</TotalTime>
  <Words>485</Words>
  <Application>Microsoft Macintosh PowerPoint</Application>
  <PresentationFormat>On-screen Show (4:3)</PresentationFormat>
  <Paragraphs>94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</vt:lpstr>
      <vt:lpstr>Courier New</vt:lpstr>
      <vt:lpstr>ＭＳ Ｐゴシック</vt:lpstr>
      <vt:lpstr>Segoe UI</vt:lpstr>
      <vt:lpstr>Source Sans Pro</vt:lpstr>
      <vt:lpstr>Wingdings</vt:lpstr>
      <vt:lpstr>微軟正黑體</vt:lpstr>
      <vt:lpstr>Arial</vt:lpstr>
      <vt:lpstr>1_ICANNPPT_Arial_4x3_June 2017_potx</vt:lpstr>
      <vt:lpstr>Insert title here (75 characters maximum)</vt:lpstr>
      <vt:lpstr>Session Goals:</vt:lpstr>
      <vt:lpstr>1.  Background – What is the “HLGM”? </vt:lpstr>
      <vt:lpstr>1.  Background – What is the “HLGM”? </vt:lpstr>
      <vt:lpstr>2.  Logistical Highlights (Time, Date, Arrangements) </vt:lpstr>
      <vt:lpstr>3.  Update GAC on Invitations </vt:lpstr>
      <vt:lpstr>.  Agenda Development – Road To “0.9”</vt:lpstr>
      <vt:lpstr>4.  Agenda Considerations – San Juan</vt:lpstr>
      <vt:lpstr>HLGM Planning – Next Steps, To Do’s and Timeline 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Grant Nakata</dc:creator>
  <cp:lastModifiedBy>Robert Hoggarth</cp:lastModifiedBy>
  <cp:revision>590</cp:revision>
  <cp:lastPrinted>2018-03-10T13:57:14Z</cp:lastPrinted>
  <dcterms:created xsi:type="dcterms:W3CDTF">2017-06-15T23:55:49Z</dcterms:created>
  <dcterms:modified xsi:type="dcterms:W3CDTF">2018-03-14T15:53:19Z</dcterms:modified>
</cp:coreProperties>
</file>